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48"/>
  </p:notesMasterIdLst>
  <p:sldIdLst>
    <p:sldId id="256" r:id="rId2"/>
    <p:sldId id="266" r:id="rId3"/>
    <p:sldId id="276" r:id="rId4"/>
    <p:sldId id="283" r:id="rId5"/>
    <p:sldId id="282" r:id="rId6"/>
    <p:sldId id="304" r:id="rId7"/>
    <p:sldId id="305" r:id="rId8"/>
    <p:sldId id="306" r:id="rId9"/>
    <p:sldId id="307" r:id="rId10"/>
    <p:sldId id="285" r:id="rId11"/>
    <p:sldId id="288" r:id="rId12"/>
    <p:sldId id="286" r:id="rId13"/>
    <p:sldId id="303" r:id="rId14"/>
    <p:sldId id="308" r:id="rId15"/>
    <p:sldId id="258" r:id="rId16"/>
    <p:sldId id="259" r:id="rId17"/>
    <p:sldId id="289" r:id="rId18"/>
    <p:sldId id="314" r:id="rId19"/>
    <p:sldId id="316" r:id="rId20"/>
    <p:sldId id="257" r:id="rId21"/>
    <p:sldId id="299" r:id="rId22"/>
    <p:sldId id="295" r:id="rId23"/>
    <p:sldId id="287" r:id="rId24"/>
    <p:sldId id="275" r:id="rId25"/>
    <p:sldId id="317" r:id="rId26"/>
    <p:sldId id="318" r:id="rId27"/>
    <p:sldId id="296" r:id="rId28"/>
    <p:sldId id="309" r:id="rId29"/>
    <p:sldId id="310" r:id="rId30"/>
    <p:sldId id="284" r:id="rId31"/>
    <p:sldId id="260" r:id="rId32"/>
    <p:sldId id="262" r:id="rId33"/>
    <p:sldId id="272" r:id="rId34"/>
    <p:sldId id="277" r:id="rId35"/>
    <p:sldId id="278" r:id="rId36"/>
    <p:sldId id="269" r:id="rId37"/>
    <p:sldId id="271" r:id="rId38"/>
    <p:sldId id="270" r:id="rId39"/>
    <p:sldId id="301" r:id="rId40"/>
    <p:sldId id="302" r:id="rId41"/>
    <p:sldId id="312" r:id="rId42"/>
    <p:sldId id="313" r:id="rId43"/>
    <p:sldId id="311" r:id="rId44"/>
    <p:sldId id="261" r:id="rId45"/>
    <p:sldId id="265" r:id="rId46"/>
    <p:sldId id="264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2" d="100"/>
          <a:sy n="72" d="100"/>
        </p:scale>
        <p:origin x="-1230" y="-2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75B76-5B18-D744-BE4E-5B8621A796BA}" type="datetimeFigureOut">
              <a:rPr lang="en-US" smtClean="0"/>
              <a:t>6/11/2013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7995D-7826-FB4F-AB2C-E4682F7BE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12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7995D-7826-FB4F-AB2C-E4682F7BE5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93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 going to try and unpack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7995D-7826-FB4F-AB2C-E4682F7BE5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83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Focus</a:t>
            </a:r>
            <a:r>
              <a:rPr lang="en-US" baseline="0" dirty="0" smtClean="0"/>
              <a:t> on intuition rather than theory. I’ll do a little bit of it for kicks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7995D-7826-FB4F-AB2C-E4682F7BE5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02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brains our wired to assume</a:t>
            </a:r>
            <a:r>
              <a:rPr lang="en-US" baseline="0" dirty="0" smtClean="0"/>
              <a:t> cause when we see relationships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7995D-7826-FB4F-AB2C-E4682F7BE5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66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7995D-7826-FB4F-AB2C-E4682F7BE5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83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</a:t>
            </a:r>
            <a:r>
              <a:rPr lang="en-US" baseline="0" dirty="0" smtClean="0"/>
              <a:t> on intuition rather than theory. I’ll do a little bit of it for kicks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7995D-7826-FB4F-AB2C-E4682F7BE5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4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June 11,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June 11,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June 11,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June 11,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June 11, 2013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June 11,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June 11,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June 11,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June 11,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June 11,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June 11,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June 11,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ime.static-eric.com/" TargetMode="External"/><Relationship Id="rId2" Type="http://schemas.openxmlformats.org/officeDocument/2006/relationships/hyperlink" Target="http://www.chicagomag.com/Chicago-Magazine/The-312/May-2013/Crime-Follows-Temperature-In-Chicag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Good Cause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Workshop on Correlation, causation and storytelling at WBEZ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715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948" y="2269133"/>
            <a:ext cx="8513811" cy="1917935"/>
          </a:xfrm>
        </p:spPr>
        <p:txBody>
          <a:bodyPr>
            <a:normAutofit/>
          </a:bodyPr>
          <a:lstStyle/>
          <a:p>
            <a:r>
              <a:rPr lang="en-US" dirty="0" smtClean="0"/>
              <a:t>Causation:  a </a:t>
            </a:r>
            <a:r>
              <a:rPr lang="en-US" u="sng" dirty="0" smtClean="0"/>
              <a:t>Necessary &amp; directional</a:t>
            </a:r>
            <a:r>
              <a:rPr lang="en-US" dirty="0" smtClean="0"/>
              <a:t> relationship between two things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6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414" y="1397260"/>
            <a:ext cx="3918178" cy="45238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199" y="3396636"/>
            <a:ext cx="1839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Event one…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398562" y="5182633"/>
            <a:ext cx="257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</a:t>
            </a:r>
            <a:r>
              <a:rPr lang="en-US" sz="2000" b="1" dirty="0" smtClean="0"/>
              <a:t>eads to event two.</a:t>
            </a:r>
            <a:endParaRPr lang="en-US" sz="2000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199" y="22477"/>
            <a:ext cx="8513811" cy="1052011"/>
          </a:xfrm>
        </p:spPr>
        <p:txBody>
          <a:bodyPr>
            <a:normAutofit/>
          </a:bodyPr>
          <a:lstStyle/>
          <a:p>
            <a:r>
              <a:rPr lang="en-US" dirty="0" smtClean="0"/>
              <a:t>Causation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249426" y="4200271"/>
            <a:ext cx="32563" cy="53724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67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Hume’s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72259"/>
            <a:ext cx="7620000" cy="3553904"/>
          </a:xfrm>
        </p:spPr>
        <p:txBody>
          <a:bodyPr/>
          <a:lstStyle/>
          <a:p>
            <a:r>
              <a:rPr lang="en-US" dirty="0" smtClean="0"/>
              <a:t>1. The cause and effect must be contiguous in space and time</a:t>
            </a:r>
          </a:p>
          <a:p>
            <a:r>
              <a:rPr lang="en-US" dirty="0" smtClean="0"/>
              <a:t>2. The cause must be prior to the effect</a:t>
            </a:r>
          </a:p>
          <a:p>
            <a:r>
              <a:rPr lang="en-US" dirty="0" smtClean="0"/>
              <a:t>3. There must be “constant union betwixt” the cause and effect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8246"/>
            <a:ext cx="5791200" cy="1371600"/>
          </a:xfrm>
        </p:spPr>
        <p:txBody>
          <a:bodyPr/>
          <a:lstStyle/>
          <a:p>
            <a:r>
              <a:rPr lang="en-US" dirty="0" smtClean="0"/>
              <a:t>Global Warming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208"/>
          <a:stretch/>
        </p:blipFill>
        <p:spPr>
          <a:xfrm>
            <a:off x="794521" y="1367530"/>
            <a:ext cx="6147431" cy="426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0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0"/>
            <a:ext cx="893752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863" y="4453466"/>
            <a:ext cx="2066135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74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464967" cy="1371600"/>
          </a:xfrm>
        </p:spPr>
        <p:txBody>
          <a:bodyPr/>
          <a:lstStyle/>
          <a:p>
            <a:r>
              <a:rPr lang="en-US" dirty="0" smtClean="0"/>
              <a:t>The Fundamental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18" y="1975659"/>
            <a:ext cx="6278560" cy="365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52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6349"/>
            <a:ext cx="2921000" cy="2082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1205" r="15693"/>
          <a:stretch/>
        </p:blipFill>
        <p:spPr>
          <a:xfrm>
            <a:off x="5291430" y="1"/>
            <a:ext cx="3707634" cy="3173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366" y="3684577"/>
            <a:ext cx="3583489" cy="31734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3426" t="5505" r="39358" b="7127"/>
          <a:stretch/>
        </p:blipFill>
        <p:spPr>
          <a:xfrm>
            <a:off x="2921000" y="455534"/>
            <a:ext cx="1419462" cy="1969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3426" t="5505" r="39358" b="7127"/>
          <a:stretch/>
        </p:blipFill>
        <p:spPr>
          <a:xfrm>
            <a:off x="3188151" y="4188669"/>
            <a:ext cx="1419462" cy="1969896"/>
          </a:xfrm>
          <a:prstGeom prst="rect">
            <a:avLst/>
          </a:prstGeom>
        </p:spPr>
      </p:pic>
      <p:sp>
        <p:nvSpPr>
          <p:cNvPr id="8" name="&quot;No&quot; Symbol 7"/>
          <p:cNvSpPr/>
          <p:nvPr/>
        </p:nvSpPr>
        <p:spPr>
          <a:xfrm>
            <a:off x="2556168" y="3684577"/>
            <a:ext cx="2605012" cy="2669939"/>
          </a:xfrm>
          <a:prstGeom prst="noSmoking">
            <a:avLst/>
          </a:prstGeom>
          <a:solidFill>
            <a:srgbClr val="FF0000"/>
          </a:solidFill>
          <a:ln w="0"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11" name="Straight Arrow Connector 10"/>
          <p:cNvCxnSpPr>
            <a:stCxn id="6" idx="3"/>
          </p:cNvCxnSpPr>
          <p:nvPr/>
        </p:nvCxnSpPr>
        <p:spPr>
          <a:xfrm flipV="1">
            <a:off x="4340462" y="1432650"/>
            <a:ext cx="950968" cy="7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70332" y="4997996"/>
            <a:ext cx="1366034" cy="325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21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0"/>
            <a:ext cx="8612188" cy="6858000"/>
          </a:xfrm>
          <a:prstGeom prst="rect">
            <a:avLst/>
          </a:prstGeom>
        </p:spPr>
      </p:pic>
      <p:sp>
        <p:nvSpPr>
          <p:cNvPr id="5" name="&quot;No&quot; Symbol 4"/>
          <p:cNvSpPr/>
          <p:nvPr/>
        </p:nvSpPr>
        <p:spPr>
          <a:xfrm>
            <a:off x="254000" y="358163"/>
            <a:ext cx="4347114" cy="4037469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58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6349"/>
            <a:ext cx="2921000" cy="208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366" y="3684577"/>
            <a:ext cx="3583489" cy="31734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3426" t="5505" r="39358" b="7127"/>
          <a:stretch/>
        </p:blipFill>
        <p:spPr>
          <a:xfrm>
            <a:off x="3188151" y="4188669"/>
            <a:ext cx="1419462" cy="1969896"/>
          </a:xfrm>
          <a:prstGeom prst="rect">
            <a:avLst/>
          </a:prstGeom>
        </p:spPr>
      </p:pic>
      <p:sp>
        <p:nvSpPr>
          <p:cNvPr id="8" name="&quot;No&quot; Symbol 7"/>
          <p:cNvSpPr/>
          <p:nvPr/>
        </p:nvSpPr>
        <p:spPr>
          <a:xfrm>
            <a:off x="2556168" y="3684577"/>
            <a:ext cx="2605012" cy="2669939"/>
          </a:xfrm>
          <a:prstGeom prst="noSmoking">
            <a:avLst/>
          </a:prstGeom>
          <a:solidFill>
            <a:srgbClr val="FF0000"/>
          </a:solidFill>
          <a:ln w="0"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070332" y="4997996"/>
            <a:ext cx="1366034" cy="325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67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3662"/>
          <a:stretch/>
        </p:blipFill>
        <p:spPr>
          <a:xfrm>
            <a:off x="1269944" y="2979262"/>
            <a:ext cx="6377358" cy="255597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346515"/>
            <a:ext cx="8922166" cy="1126685"/>
          </a:xfrm>
        </p:spPr>
        <p:txBody>
          <a:bodyPr>
            <a:normAutofit/>
          </a:bodyPr>
          <a:lstStyle/>
          <a:p>
            <a:r>
              <a:rPr lang="en-US" dirty="0" smtClean="0"/>
              <a:t>Causal Inference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7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367279" cy="1371600"/>
          </a:xfrm>
        </p:spPr>
        <p:txBody>
          <a:bodyPr/>
          <a:lstStyle/>
          <a:p>
            <a:r>
              <a:rPr lang="en-US" dirty="0" smtClean="0"/>
              <a:t>My Goal: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72" y="2247899"/>
            <a:ext cx="8611706" cy="34709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68408" y="6593448"/>
            <a:ext cx="2035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XKCD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3446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416123" cy="986890"/>
          </a:xfrm>
        </p:spPr>
        <p:txBody>
          <a:bodyPr/>
          <a:lstStyle/>
          <a:p>
            <a:r>
              <a:rPr lang="en-US" dirty="0" smtClean="0"/>
              <a:t>So many ways to be wrong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4052"/>
            <a:ext cx="7620000" cy="4612112"/>
          </a:xfrm>
        </p:spPr>
        <p:txBody>
          <a:bodyPr>
            <a:normAutofit/>
          </a:bodyPr>
          <a:lstStyle/>
          <a:p>
            <a:pPr lvl="1" indent="0">
              <a:buNone/>
            </a:pPr>
            <a:r>
              <a:rPr lang="en-US" b="1" dirty="0" smtClean="0"/>
              <a:t>We observe A is correlated with B</a:t>
            </a:r>
          </a:p>
          <a:p>
            <a:pPr lvl="1" indent="0">
              <a:buNone/>
            </a:pPr>
            <a:r>
              <a:rPr lang="en-US" dirty="0" smtClean="0"/>
              <a:t>It could be that A causes B</a:t>
            </a:r>
          </a:p>
          <a:p>
            <a:pPr lvl="1" indent="0">
              <a:buNone/>
            </a:pPr>
            <a:r>
              <a:rPr lang="en-US" dirty="0" smtClean="0"/>
              <a:t>Or it could be that…</a:t>
            </a:r>
          </a:p>
          <a:p>
            <a:pPr marL="800100" lvl="1" indent="-342900"/>
            <a:r>
              <a:rPr lang="en-US" dirty="0" smtClean="0"/>
              <a:t>B causes A         (Reverse Causation)</a:t>
            </a:r>
          </a:p>
          <a:p>
            <a:pPr marL="800100" lvl="1" indent="-342900"/>
            <a:r>
              <a:rPr lang="en-US" dirty="0" smtClean="0"/>
              <a:t>C causes A &amp; B  (Common cause or External causation)</a:t>
            </a:r>
          </a:p>
          <a:p>
            <a:pPr marL="800100" lvl="1" indent="-342900"/>
            <a:r>
              <a:rPr lang="en-US" dirty="0" smtClean="0"/>
              <a:t>A causes B and C causes B (Multiple causation)</a:t>
            </a:r>
          </a:p>
          <a:p>
            <a:pPr marL="800100" lvl="1" indent="-342900"/>
            <a:r>
              <a:rPr lang="en-US" dirty="0" smtClean="0"/>
              <a:t>A causes C causes B (</a:t>
            </a:r>
            <a:r>
              <a:rPr lang="en-US" dirty="0"/>
              <a:t>I</a:t>
            </a:r>
            <a:r>
              <a:rPr lang="en-US" dirty="0" smtClean="0"/>
              <a:t>ndirect causation)</a:t>
            </a:r>
          </a:p>
          <a:p>
            <a:pPr marL="800100" lvl="1" indent="-342900"/>
            <a:r>
              <a:rPr lang="en-US" dirty="0" smtClean="0"/>
              <a:t>C causes A causes B (Reverse indirect causation)</a:t>
            </a:r>
          </a:p>
          <a:p>
            <a:pPr marL="800100" lvl="1" indent="-342900"/>
            <a:r>
              <a:rPr lang="en-US" dirty="0" smtClean="0"/>
              <a:t>A and B are unrelated (Chance)</a:t>
            </a:r>
          </a:p>
          <a:p>
            <a:pPr marL="800100" lvl="1" indent="-342900"/>
            <a:endParaRPr lang="en-US" dirty="0" smtClean="0"/>
          </a:p>
          <a:p>
            <a:pPr marL="800100" lvl="1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06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8246"/>
            <a:ext cx="9003574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Reverse Causation</a:t>
            </a:r>
            <a:br>
              <a:rPr lang="en-US" dirty="0" smtClean="0"/>
            </a:br>
            <a:r>
              <a:rPr lang="en-US" sz="2000" dirty="0" smtClean="0"/>
              <a:t>Children’s BMI and Parental restrictions on diet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024" y="1523633"/>
            <a:ext cx="3573376" cy="507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13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78839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Confounding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162844"/>
            <a:ext cx="54102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3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cause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30" y="1562846"/>
            <a:ext cx="7499586" cy="475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51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6551"/>
            <a:ext cx="8513811" cy="1371600"/>
          </a:xfrm>
        </p:spPr>
        <p:txBody>
          <a:bodyPr/>
          <a:lstStyle/>
          <a:p>
            <a:r>
              <a:rPr lang="en-US" dirty="0" smtClean="0"/>
              <a:t>Common trend</a:t>
            </a:r>
            <a:br>
              <a:rPr lang="en-US" dirty="0" smtClean="0"/>
            </a:br>
            <a:r>
              <a:rPr lang="en-US" sz="1800" dirty="0" smtClean="0"/>
              <a:t>it’s Just a Matter of Time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73" y="1519808"/>
            <a:ext cx="6853837" cy="445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26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00802"/>
            <a:ext cx="9143999" cy="1371600"/>
          </a:xfrm>
        </p:spPr>
        <p:txBody>
          <a:bodyPr/>
          <a:lstStyle/>
          <a:p>
            <a:r>
              <a:rPr lang="en-US" dirty="0" smtClean="0"/>
              <a:t>Multiple Causation?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07" y="1290586"/>
            <a:ext cx="6962870" cy="527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0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Indirect Causation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6800"/>
            <a:ext cx="7620000" cy="677333"/>
          </a:xfrm>
        </p:spPr>
        <p:txBody>
          <a:bodyPr/>
          <a:lstStyle/>
          <a:p>
            <a:pPr algn="ctr"/>
            <a:r>
              <a:rPr lang="en-US" dirty="0" smtClean="0"/>
              <a:t>Chicago Summer of Learning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591733" y="3522133"/>
            <a:ext cx="592667" cy="474134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387600" y="3522133"/>
            <a:ext cx="592667" cy="474134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4266" y="3522133"/>
            <a:ext cx="592667" cy="474134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148667" y="3522133"/>
            <a:ext cx="592667" cy="474134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029200" y="3513665"/>
            <a:ext cx="592667" cy="482601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164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4398"/>
            <a:ext cx="8448686" cy="1371600"/>
          </a:xfrm>
        </p:spPr>
        <p:txBody>
          <a:bodyPr/>
          <a:lstStyle/>
          <a:p>
            <a:r>
              <a:rPr lang="en-US" dirty="0" smtClean="0"/>
              <a:t>Omitted variable bias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057485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Selection bias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199" y="4108782"/>
            <a:ext cx="779743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Singular variable bias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89762" y="3103484"/>
            <a:ext cx="779743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Measurement error/bias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029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524318"/>
            <a:ext cx="381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42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20747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Dealing with Chance:</a:t>
            </a:r>
            <a:br>
              <a:rPr lang="en-US" dirty="0" smtClean="0"/>
            </a:br>
            <a:r>
              <a:rPr lang="en-US" dirty="0" smtClean="0"/>
              <a:t>Statistical Inference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60" y="1866899"/>
            <a:ext cx="6243500" cy="43829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05496" y="6398087"/>
            <a:ext cx="303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cvsg.k12.va.us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74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6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it right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3855"/>
            <a:ext cx="7620000" cy="4042308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Randomized Control Trial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Unexpected Shocks (Natural Experiments)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Instrumental Variables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Cutoffs (Regression discontinuity)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Controlling for other sources of variability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31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197"/>
            <a:ext cx="8416123" cy="61244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causes Crime?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1104900"/>
            <a:ext cx="6985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6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60246" cy="1371600"/>
          </a:xfrm>
        </p:spPr>
        <p:txBody>
          <a:bodyPr/>
          <a:lstStyle/>
          <a:p>
            <a:r>
              <a:rPr lang="en-US" dirty="0" smtClean="0"/>
              <a:t>Crime and Temperature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135" y="2171699"/>
            <a:ext cx="4315165" cy="286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58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376696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2"/>
              </a:rPr>
              <a:t>http://www.chicagomag.com/Chicago-Magazine/The-312/May-2013/Crime-Follows-Temperature-In-Chicago</a:t>
            </a:r>
            <a:r>
              <a:rPr lang="en-US" sz="1100" dirty="0" smtClean="0">
                <a:hlinkClick r:id="rId2"/>
              </a:rPr>
              <a:t>/</a:t>
            </a:r>
            <a:r>
              <a:rPr lang="en-US" sz="1100" dirty="0" smtClean="0"/>
              <a:t> </a:t>
            </a:r>
          </a:p>
          <a:p>
            <a:r>
              <a:rPr lang="en-US" sz="1100" dirty="0">
                <a:hlinkClick r:id="rId3"/>
              </a:rPr>
              <a:t>http://crime.static-eric.com/#</a:t>
            </a:r>
            <a:r>
              <a:rPr lang="en-US" sz="1100" dirty="0" smtClean="0">
                <a:hlinkClick r:id="rId3"/>
              </a:rPr>
              <a:t>top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pic>
        <p:nvPicPr>
          <p:cNvPr id="7" name="Picture 6" descr="Screen Shot 2013-05-10 at 5.17.3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6" y="1102600"/>
            <a:ext cx="8833041" cy="479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80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318435" cy="1371600"/>
          </a:xfrm>
        </p:spPr>
        <p:txBody>
          <a:bodyPr/>
          <a:lstStyle/>
          <a:p>
            <a:r>
              <a:rPr lang="en-US" dirty="0" smtClean="0"/>
              <a:t>Crime and Video Games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39" y="1778602"/>
            <a:ext cx="5504319" cy="440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51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977" y="0"/>
            <a:ext cx="6170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477"/>
            <a:ext cx="5791200" cy="1371600"/>
          </a:xfrm>
        </p:spPr>
        <p:txBody>
          <a:bodyPr/>
          <a:lstStyle/>
          <a:p>
            <a:r>
              <a:rPr lang="en-US" dirty="0" smtClean="0"/>
              <a:t>Crime and Giuliani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850" y="1914044"/>
            <a:ext cx="57658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66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0"/>
            <a:ext cx="6134100" cy="369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3162300"/>
            <a:ext cx="61341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35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26" y="634925"/>
            <a:ext cx="8325971" cy="56894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28613" y="6470858"/>
            <a:ext cx="379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</a:t>
            </a:r>
            <a:r>
              <a:rPr lang="en-US" dirty="0" err="1"/>
              <a:t>www.factcheck.org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4494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481248" cy="1371600"/>
          </a:xfrm>
        </p:spPr>
        <p:txBody>
          <a:bodyPr/>
          <a:lstStyle/>
          <a:p>
            <a:r>
              <a:rPr lang="en-US" dirty="0" smtClean="0"/>
              <a:t>Crime and Incarcerations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49426" y="6349246"/>
            <a:ext cx="4689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</a:t>
            </a:r>
            <a:r>
              <a:rPr lang="en-US" dirty="0" err="1"/>
              <a:t>tcftakingnote.typepad.com</a:t>
            </a:r>
            <a:r>
              <a:rPr lang="en-US" dirty="0"/>
              <a:t>/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51278"/>
            <a:ext cx="7620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633" y="2136076"/>
            <a:ext cx="5318895" cy="256887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" y="16280"/>
            <a:ext cx="8922166" cy="1058208"/>
          </a:xfrm>
        </p:spPr>
        <p:txBody>
          <a:bodyPr>
            <a:normAutofit/>
          </a:bodyPr>
          <a:lstStyle/>
          <a:p>
            <a:r>
              <a:rPr lang="en-US" dirty="0" smtClean="0"/>
              <a:t>Correlation: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92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481248" cy="1371600"/>
          </a:xfrm>
        </p:spPr>
        <p:txBody>
          <a:bodyPr/>
          <a:lstStyle/>
          <a:p>
            <a:r>
              <a:rPr lang="en-US" dirty="0" smtClean="0"/>
              <a:t>Crime and Incarcerations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49426" y="6349246"/>
            <a:ext cx="4689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</a:t>
            </a:r>
            <a:r>
              <a:rPr lang="en-US" dirty="0" err="1"/>
              <a:t>tcftakingnote.typepad.com</a:t>
            </a:r>
            <a:r>
              <a:rPr lang="en-US" dirty="0"/>
              <a:t>/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40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60246" cy="1371600"/>
          </a:xfrm>
        </p:spPr>
        <p:txBody>
          <a:bodyPr/>
          <a:lstStyle/>
          <a:p>
            <a:r>
              <a:rPr lang="en-US" dirty="0" smtClean="0"/>
              <a:t>Crime and Abortion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13" y="2311400"/>
            <a:ext cx="6755171" cy="41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41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60246" cy="1371600"/>
          </a:xfrm>
        </p:spPr>
        <p:txBody>
          <a:bodyPr/>
          <a:lstStyle/>
          <a:p>
            <a:r>
              <a:rPr lang="en-US" dirty="0" smtClean="0"/>
              <a:t>Crime and Abortion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2169062"/>
            <a:ext cx="45212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97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71903" cy="1371600"/>
          </a:xfrm>
        </p:spPr>
        <p:txBody>
          <a:bodyPr/>
          <a:lstStyle/>
          <a:p>
            <a:r>
              <a:rPr lang="en-US" dirty="0" smtClean="0"/>
              <a:t>Crime and Everything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851" y="2246656"/>
            <a:ext cx="5839607" cy="4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21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233" y="6198"/>
            <a:ext cx="5791200" cy="1371600"/>
          </a:xfrm>
        </p:spPr>
        <p:txBody>
          <a:bodyPr/>
          <a:lstStyle/>
          <a:p>
            <a:r>
              <a:rPr lang="en-US" dirty="0" smtClean="0"/>
              <a:t>Crime &amp; </a:t>
            </a:r>
            <a:r>
              <a:rPr lang="en-US" dirty="0" err="1" smtClean="0"/>
              <a:t>LEad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788" y="1459198"/>
            <a:ext cx="4814068" cy="53336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68408" y="6593448"/>
            <a:ext cx="2035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Mother Jones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489559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95" y="160161"/>
            <a:ext cx="5844997" cy="656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168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0361" y="2529615"/>
            <a:ext cx="5791200" cy="1371600"/>
          </a:xfrm>
        </p:spPr>
        <p:txBody>
          <a:bodyPr/>
          <a:lstStyle/>
          <a:p>
            <a:r>
              <a:rPr lang="en-US" dirty="0" smtClean="0"/>
              <a:t>Making causation a good 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899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3662"/>
          <a:stretch/>
        </p:blipFill>
        <p:spPr>
          <a:xfrm>
            <a:off x="1269944" y="2979262"/>
            <a:ext cx="6377358" cy="255597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-400802"/>
            <a:ext cx="8922166" cy="3103302"/>
          </a:xfrm>
        </p:spPr>
        <p:txBody>
          <a:bodyPr>
            <a:normAutofit/>
          </a:bodyPr>
          <a:lstStyle/>
          <a:p>
            <a:r>
              <a:rPr lang="en-US" dirty="0" smtClean="0"/>
              <a:t>Correlation: a mutual relationship between two things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4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00802"/>
            <a:ext cx="9143999" cy="1371600"/>
          </a:xfrm>
        </p:spPr>
        <p:txBody>
          <a:bodyPr/>
          <a:lstStyle/>
          <a:p>
            <a:r>
              <a:rPr lang="en-US" dirty="0" smtClean="0"/>
              <a:t>An Inconvenient Correlation?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07" y="1290586"/>
            <a:ext cx="6962870" cy="527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9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Warming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208"/>
          <a:stretch/>
        </p:blipFill>
        <p:spPr>
          <a:xfrm>
            <a:off x="127000" y="423282"/>
            <a:ext cx="8875059" cy="615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6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Stop Global warming: become a pirate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253" y="2129059"/>
            <a:ext cx="4000500" cy="321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51294"/>
            <a:ext cx="2245754" cy="336863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4" idx="1"/>
          </p:cNvCxnSpPr>
          <p:nvPr/>
        </p:nvCxnSpPr>
        <p:spPr>
          <a:xfrm>
            <a:off x="2702954" y="3735609"/>
            <a:ext cx="19952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4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8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2377</TotalTime>
  <Words>377</Words>
  <Application>Microsoft Office PowerPoint</Application>
  <PresentationFormat>On-screen Show (4:3)</PresentationFormat>
  <Paragraphs>78</Paragraphs>
  <Slides>46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Essential</vt:lpstr>
      <vt:lpstr>A Good Cause</vt:lpstr>
      <vt:lpstr>My Goal:</vt:lpstr>
      <vt:lpstr>PowerPoint Presentation</vt:lpstr>
      <vt:lpstr>Correlation:</vt:lpstr>
      <vt:lpstr>Correlation: a mutual relationship between two things</vt:lpstr>
      <vt:lpstr>An Inconvenient Correlation?</vt:lpstr>
      <vt:lpstr>Global Warming</vt:lpstr>
      <vt:lpstr>Stop Global warming: become a pirate</vt:lpstr>
      <vt:lpstr>PowerPoint Presentation</vt:lpstr>
      <vt:lpstr>Causation:  a Necessary &amp; directional relationship between two things</vt:lpstr>
      <vt:lpstr>Causation</vt:lpstr>
      <vt:lpstr>Hume’s Rules</vt:lpstr>
      <vt:lpstr>Global Warming</vt:lpstr>
      <vt:lpstr>PowerPoint Presentation</vt:lpstr>
      <vt:lpstr>The Fundamental Problem</vt:lpstr>
      <vt:lpstr>PowerPoint Presentation</vt:lpstr>
      <vt:lpstr>PowerPoint Presentation</vt:lpstr>
      <vt:lpstr>PowerPoint Presentation</vt:lpstr>
      <vt:lpstr>Causal Inference</vt:lpstr>
      <vt:lpstr>So many ways to be wrong</vt:lpstr>
      <vt:lpstr>Reverse Causation Children’s BMI and Parental restrictions on diet </vt:lpstr>
      <vt:lpstr>Confounding  </vt:lpstr>
      <vt:lpstr>Common cause</vt:lpstr>
      <vt:lpstr>Common trend it’s Just a Matter of Time</vt:lpstr>
      <vt:lpstr>Multiple Causation?</vt:lpstr>
      <vt:lpstr>Indirect Causation</vt:lpstr>
      <vt:lpstr>Omitted variable bias</vt:lpstr>
      <vt:lpstr>Chance</vt:lpstr>
      <vt:lpstr>Dealing with Chance: Statistical Inference</vt:lpstr>
      <vt:lpstr>How to get it right</vt:lpstr>
      <vt:lpstr>What causes Crime?</vt:lpstr>
      <vt:lpstr>Crime and Temperature</vt:lpstr>
      <vt:lpstr>PowerPoint Presentation</vt:lpstr>
      <vt:lpstr>Crime and Video Games</vt:lpstr>
      <vt:lpstr>PowerPoint Presentation</vt:lpstr>
      <vt:lpstr>Crime and Giuliani</vt:lpstr>
      <vt:lpstr>PowerPoint Presentation</vt:lpstr>
      <vt:lpstr>PowerPoint Presentation</vt:lpstr>
      <vt:lpstr>Crime and Incarcerations </vt:lpstr>
      <vt:lpstr>Crime and Incarcerations </vt:lpstr>
      <vt:lpstr>Crime and Abortion</vt:lpstr>
      <vt:lpstr>Crime and Abortion</vt:lpstr>
      <vt:lpstr>Crime and Everything</vt:lpstr>
      <vt:lpstr>Crime &amp; LEad</vt:lpstr>
      <vt:lpstr>PowerPoint Presentation</vt:lpstr>
      <vt:lpstr>Making causation a good story</vt:lpstr>
    </vt:vector>
  </TitlesOfParts>
  <Company>University of Chicago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Good Cause</dc:title>
  <dc:creator>Matthew Gee</dc:creator>
  <cp:lastModifiedBy>Nick Mader</cp:lastModifiedBy>
  <cp:revision>34</cp:revision>
  <dcterms:created xsi:type="dcterms:W3CDTF">2013-05-09T13:32:58Z</dcterms:created>
  <dcterms:modified xsi:type="dcterms:W3CDTF">2013-06-12T03:54:35Z</dcterms:modified>
</cp:coreProperties>
</file>